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3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6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1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6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62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2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15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8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5/11/2021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179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7" name="Rectangle 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8" name="Video 117">
            <a:extLst>
              <a:ext uri="{FF2B5EF4-FFF2-40B4-BE49-F238E27FC236}">
                <a16:creationId xmlns:a16="http://schemas.microsoft.com/office/drawing/2014/main" id="{4853A358-AA9C-4FBF-AAC9-FB28F5FDE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28575">
            <a:noFill/>
          </a:ln>
        </p:spPr>
      </p:pic>
      <p:sp>
        <p:nvSpPr>
          <p:cNvPr id="119" name="Rectangle 10">
            <a:extLst>
              <a:ext uri="{FF2B5EF4-FFF2-40B4-BE49-F238E27FC236}">
                <a16:creationId xmlns:a16="http://schemas.microsoft.com/office/drawing/2014/main" id="{3BC863B5-8B85-4BAC-97E8-7365A6FB2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8045" y="0"/>
            <a:ext cx="760395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2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247167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21" name="Freeform: Shape 14">
            <a:extLst>
              <a:ext uri="{FF2B5EF4-FFF2-40B4-BE49-F238E27FC236}">
                <a16:creationId xmlns:a16="http://schemas.microsoft.com/office/drawing/2014/main" id="{6617B5AA-8A0D-41D3-B2EF-8BC53E3B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247167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686902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2EB308-9A4E-4332-A908-22F2978D7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686902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22" name="Group 20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19534" y="1103896"/>
            <a:ext cx="4965868" cy="4598497"/>
            <a:chOff x="1674895" y="1345036"/>
            <a:chExt cx="5428610" cy="4210939"/>
          </a:xfrm>
        </p:grpSpPr>
        <p:sp>
          <p:nvSpPr>
            <p:cNvPr id="123" name="Rectangle 21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22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25" name="Rectangle 24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081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468D9-2B6A-437A-BFA6-3B270BF7D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9535" y="1254952"/>
            <a:ext cx="4849802" cy="2939655"/>
          </a:xfrm>
        </p:spPr>
        <p:txBody>
          <a:bodyPr>
            <a:normAutofit/>
          </a:bodyPr>
          <a:lstStyle/>
          <a:p>
            <a:r>
              <a:rPr lang="en-US" sz="2800" dirty="0"/>
              <a:t>Demystifying</a:t>
            </a:r>
            <a:r>
              <a:rPr lang="en-US" sz="4000" dirty="0"/>
              <a:t> Computer Majors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B5A26-50B6-45B9-9755-DE566C89D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242" y="4286683"/>
            <a:ext cx="4324642" cy="119939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26" name="Graphic 212">
            <a:extLst>
              <a:ext uri="{FF2B5EF4-FFF2-40B4-BE49-F238E27FC236}">
                <a16:creationId xmlns:a16="http://schemas.microsoft.com/office/drawing/2014/main" id="{6B3AD2E3-0AAD-4808-835D-6DB434CD3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29" y="5130707"/>
            <a:ext cx="857096" cy="85709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27" name="Graphic 212">
            <a:extLst>
              <a:ext uri="{FF2B5EF4-FFF2-40B4-BE49-F238E27FC236}">
                <a16:creationId xmlns:a16="http://schemas.microsoft.com/office/drawing/2014/main" id="{FF44C53F-67DE-411B-8D73-EEA2966CA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29" y="5130707"/>
            <a:ext cx="857096" cy="85709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18" name="Oval 17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5" name="Content Placeholder 4" descr="Arrow&#10;&#10;Description automatically generated">
            <a:extLst>
              <a:ext uri="{FF2B5EF4-FFF2-40B4-BE49-F238E27FC236}">
                <a16:creationId xmlns:a16="http://schemas.microsoft.com/office/drawing/2014/main" id="{C15DFC58-36ED-456D-AFC2-E809DF902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00" y="1535142"/>
            <a:ext cx="4436409" cy="4176158"/>
          </a:xfrm>
          <a:prstGeom prst="rect">
            <a:avLst/>
          </a:pr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F29FD2-AA21-46FF-BD43-B439B1C40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3 Computing Majors:</a:t>
            </a:r>
          </a:p>
          <a:p>
            <a:r>
              <a:rPr lang="en-US" sz="4000" dirty="0"/>
              <a:t>Computer Engineering</a:t>
            </a:r>
          </a:p>
          <a:p>
            <a:r>
              <a:rPr lang="en-US" sz="4000" dirty="0"/>
              <a:t>Computer Science</a:t>
            </a:r>
          </a:p>
          <a:p>
            <a:r>
              <a:rPr lang="en-US" sz="4000" dirty="0"/>
              <a:t>Computer Information Systems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A65D55-7E2D-4A21-B355-917D3C6F3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201F19-7159-4094-8E86-FB37042CA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293196-6E77-47A6-96F5-EA7F6731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D18EEF-8F13-4130-9A08-EE7506D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0E56837-48C9-43B2-A327-7061B24F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E6BFB4D-33E5-439D-AF2A-9AC3489DF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D9932C-1856-4003-881F-BE9632CB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42" y="1189602"/>
            <a:ext cx="4965868" cy="4724821"/>
            <a:chOff x="1674895" y="1345036"/>
            <a:chExt cx="5428610" cy="42109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FC8D47-D411-4ADB-B299-7A75669D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6C1948-4CDF-4547-A487-7EC70D383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F559C00-FBCE-4548-8AEC-2383BAB3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860256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EFEAA38-170A-444D-B0F3-99624FA9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6C5E0C-C82F-41AC-864E-919DB778F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1929A1-D7FF-4E85-AA19-59CA57DF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9707BA-98EC-4E12-B9E9-93CB8F65C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01AA7F0-687F-4E9E-BE39-7A8972F03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12" y="1427702"/>
            <a:ext cx="4756625" cy="4559362"/>
          </a:xfrm>
          <a:prstGeom prst="rect">
            <a:avLst/>
          </a:prstGeom>
          <a:ln w="28575">
            <a:noFill/>
          </a:ln>
        </p:spPr>
      </p:pic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AF7AF31A-E7AD-47BE-BF07-BBF9445B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260D71-DC39-4EDA-B2B7-A45DEC35B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A20C7E-F01D-42BF-81EB-0033D3DD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B39C29E-3001-4BA8-AC0B-02C4F875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AAC9EA6-D622-41C1-A7E6-D6A1695A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5617534-D02E-4AA2-BE57-43FAFDCCE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34CD77-D8AD-4F7E-A10F-5E9BC4A0F1FD}"/>
              </a:ext>
            </a:extLst>
          </p:cNvPr>
          <p:cNvSpPr txBox="1"/>
          <p:nvPr/>
        </p:nvSpPr>
        <p:spPr>
          <a:xfrm>
            <a:off x="930927" y="1189602"/>
            <a:ext cx="423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Hardware Related</a:t>
            </a:r>
          </a:p>
          <a:p>
            <a:r>
              <a:rPr lang="en-US" sz="4000" dirty="0"/>
              <a:t>With Some Programming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B9164BE-09BE-44AF-A03D-D82A601A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6" y="3214405"/>
            <a:ext cx="2230820" cy="1708753"/>
          </a:xfrm>
          <a:prstGeom prst="rect">
            <a:avLst/>
          </a:prstGeom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F0B69A-5447-4A6B-AB3B-F32453F46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98" y="3478043"/>
            <a:ext cx="3046931" cy="260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7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A638C7D-9088-41A9-88A0-7357157BC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714B173-1D32-4BBC-A685-1F5D257A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EF82DD1-2343-4F41-B6A7-A6489A713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61" name="Oval 60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270" y="1095407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F219210-B16A-47B6-9AA8-207DAFF37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1D49B01-DEB1-4DE1-B086-E7A5C733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77" y="1864214"/>
            <a:ext cx="3217333" cy="3217333"/>
          </a:xfrm>
          <a:prstGeom prst="rect">
            <a:avLst/>
          </a:prstGeom>
        </p:spPr>
      </p:pic>
      <p:grpSp>
        <p:nvGrpSpPr>
          <p:cNvPr id="6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4CAF777E-D9A8-47BC-B28D-81A82909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029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Programming to communicate with the hardware:</a:t>
            </a:r>
          </a:p>
          <a:p>
            <a:r>
              <a:rPr lang="en-US" dirty="0"/>
              <a:t>Operating Systems</a:t>
            </a:r>
          </a:p>
          <a:p>
            <a:r>
              <a:rPr lang="en-US" dirty="0"/>
              <a:t>Design and analyze algorithms to solve problems</a:t>
            </a:r>
          </a:p>
          <a:p>
            <a:pPr lvl="1"/>
            <a:r>
              <a:rPr lang="en-US" dirty="0"/>
              <a:t>Encryption</a:t>
            </a:r>
          </a:p>
          <a:p>
            <a:r>
              <a:rPr lang="en-US" dirty="0"/>
              <a:t>Study the performance of computer hardware and software</a:t>
            </a:r>
          </a:p>
        </p:txBody>
      </p:sp>
    </p:spTree>
    <p:extLst>
      <p:ext uri="{BB962C8B-B14F-4D97-AF65-F5344CB8AC3E}">
        <p14:creationId xmlns:p14="http://schemas.microsoft.com/office/powerpoint/2010/main" val="6961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20">
            <a:extLst>
              <a:ext uri="{FF2B5EF4-FFF2-40B4-BE49-F238E27FC236}">
                <a16:creationId xmlns:a16="http://schemas.microsoft.com/office/drawing/2014/main" id="{04A65D55-7E2D-4A21-B355-917D3C6F3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BA201F19-7159-4094-8E86-FB37042CA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293196-6E77-47A6-96F5-EA7F67313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42" name="Group 24">
            <a:extLst>
              <a:ext uri="{FF2B5EF4-FFF2-40B4-BE49-F238E27FC236}">
                <a16:creationId xmlns:a16="http://schemas.microsoft.com/office/drawing/2014/main" id="{26D18EEF-8F13-4130-9A08-EE7506D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3358"/>
            <a:ext cx="1861854" cy="717514"/>
            <a:chOff x="0" y="604259"/>
            <a:chExt cx="1861854" cy="717514"/>
          </a:xfrm>
          <a:solidFill>
            <a:schemeClr val="tx1"/>
          </a:solidFill>
        </p:grpSpPr>
        <p:sp>
          <p:nvSpPr>
            <p:cNvPr id="49" name="Freeform: Shape 25">
              <a:extLst>
                <a:ext uri="{FF2B5EF4-FFF2-40B4-BE49-F238E27FC236}">
                  <a16:creationId xmlns:a16="http://schemas.microsoft.com/office/drawing/2014/main" id="{40E56837-48C9-43B2-A327-7061B24F8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0" name="Freeform: Shape 26">
              <a:extLst>
                <a:ext uri="{FF2B5EF4-FFF2-40B4-BE49-F238E27FC236}">
                  <a16:creationId xmlns:a16="http://schemas.microsoft.com/office/drawing/2014/main" id="{4E6BFB4D-33E5-439D-AF2A-9AC3489DF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51" name="Group 28">
            <a:extLst>
              <a:ext uri="{FF2B5EF4-FFF2-40B4-BE49-F238E27FC236}">
                <a16:creationId xmlns:a16="http://schemas.microsoft.com/office/drawing/2014/main" id="{8ED9932C-1856-4003-881F-BE9632CBA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42" y="1189602"/>
            <a:ext cx="4965868" cy="4724821"/>
            <a:chOff x="1674895" y="1345036"/>
            <a:chExt cx="5428610" cy="42109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FC8D47-D411-4ADB-B299-7A75669DB3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6C1948-4CDF-4547-A487-7EC70D383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F559C00-FBCE-4548-8AEC-2383BAB3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860256" cy="472773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EFEAA38-170A-444D-B0F3-99624FA9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66C5E0C-C82F-41AC-864E-919DB778F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1929A1-D7FF-4E85-AA19-59CA57DFF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C9707BA-98EC-4E12-B9E9-93CB8F65C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55A5F9D-1C94-43AB-9696-958CACC40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48" y="1711842"/>
            <a:ext cx="3434316" cy="3434316"/>
          </a:xfrm>
          <a:prstGeom prst="rect">
            <a:avLst/>
          </a:prstGeom>
          <a:ln w="28575">
            <a:noFill/>
          </a:ln>
        </p:spPr>
      </p:pic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AF7AF31A-E7AD-47BE-BF07-BBF9445B3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260D71-DC39-4EDA-B2B7-A45DEC35B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1A20C7E-F01D-42BF-81EB-0033D3DD6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B39C29E-3001-4BA8-AC0B-02C4F8757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AAC9EA6-D622-41C1-A7E6-D6A1695A5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5617534-D02E-4AA2-BE57-43FAFDCCE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581ED4-B064-4820-8651-564531DAB0E1}"/>
              </a:ext>
            </a:extLst>
          </p:cNvPr>
          <p:cNvSpPr txBox="1"/>
          <p:nvPr/>
        </p:nvSpPr>
        <p:spPr>
          <a:xfrm>
            <a:off x="730364" y="1345036"/>
            <a:ext cx="45630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Create applications used by businesses and consumers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Major areas: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Systems Analysis and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Networking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Web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Cyber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Data Analytics</a:t>
            </a:r>
          </a:p>
        </p:txBody>
      </p:sp>
    </p:spTree>
    <p:extLst>
      <p:ext uri="{BB962C8B-B14F-4D97-AF65-F5344CB8AC3E}">
        <p14:creationId xmlns:p14="http://schemas.microsoft.com/office/powerpoint/2010/main" val="128608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4CD77-D8AD-4F7E-A10F-5E9BC4A0F1FD}"/>
              </a:ext>
            </a:extLst>
          </p:cNvPr>
          <p:cNvSpPr txBox="1"/>
          <p:nvPr/>
        </p:nvSpPr>
        <p:spPr>
          <a:xfrm>
            <a:off x="2024156" y="949882"/>
            <a:ext cx="4463623" cy="5506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u="sng" dirty="0"/>
              <a:t>Resides in the College of Engineering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/>
              <a:t>Math – Over 2 years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/>
              <a:t>Physics – 1 year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/>
              <a:t>Electrical Components – Too many to count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01AA7F0-687F-4E9E-BE39-7A8972F03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5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9762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aphic 38">
            <a:extLst>
              <a:ext uri="{FF2B5EF4-FFF2-40B4-BE49-F238E27FC236}">
                <a16:creationId xmlns:a16="http://schemas.microsoft.com/office/drawing/2014/main" id="{9742E72B-7FDB-4BC3-84CE-9A8675647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975545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E41CB4E-1ACC-413B-9806-FF276C0F0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9B54E44-06C0-461C-A803-0F535321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09645E15-CD1B-4EAA-B2F2-D41E53CA4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C571069-A359-469A-98CD-9458DBAA0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4752208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1D49B01-DEB1-4DE1-B086-E7A5C733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8" y="1820334"/>
            <a:ext cx="3217333" cy="3217333"/>
          </a:xfrm>
          <a:prstGeom prst="rect">
            <a:avLst/>
          </a:prstGeom>
        </p:spPr>
      </p:pic>
      <p:grpSp>
        <p:nvGrpSpPr>
          <p:cNvPr id="67" name="Graphic 4">
            <a:extLst>
              <a:ext uri="{FF2B5EF4-FFF2-40B4-BE49-F238E27FC236}">
                <a16:creationId xmlns:a16="http://schemas.microsoft.com/office/drawing/2014/main" id="{A61BDD87-32CE-4DE2-AAE1-62C2F4793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90334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F0F3645-6645-44FD-A4C7-06D41C099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5458736-D4A2-40D4-9420-C40AEB2AB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768FA6A4-209B-443A-9CF2-FFDC90EC3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EB0A6C9-E0F4-403E-8FB7-5FF4F1F64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DA5950E-75DA-4E34-99EB-8982548700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F609E6F-709D-42D6-8E54-91E37E2B1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C4707FB-9E68-4EBA-A4E0-4516F1506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799771A-5CA8-4CCE-B4F5-FE8C20379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61D636C-9A38-466B-BD92-39795F493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9F3BD6-49A2-4D64-A3C0-8EFCEF9D9D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ABC753B-C028-4FCD-9D53-2BDBB2644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A8F316F-3B46-4F37-AB8C-E69368303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636F8A8-BD35-4E0B-901B-1589A0534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4CAF777E-D9A8-47BC-B28D-81A82909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783" y="975545"/>
            <a:ext cx="5415410" cy="5123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u="sng" dirty="0"/>
              <a:t>Resides in the College of Science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Calculus – 1 year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Physics – 1 year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Programming – 3 years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81ED4-B064-4820-8651-564531DAB0E1}"/>
              </a:ext>
            </a:extLst>
          </p:cNvPr>
          <p:cNvSpPr txBox="1"/>
          <p:nvPr/>
        </p:nvSpPr>
        <p:spPr>
          <a:xfrm>
            <a:off x="1924947" y="632314"/>
            <a:ext cx="5264160" cy="4044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/>
              <a:t>Resides in College of Business</a:t>
            </a:r>
            <a:br>
              <a:rPr lang="en-US" sz="3600" u="sng" dirty="0"/>
            </a:br>
            <a:endParaRPr lang="en-US" sz="3600" u="sng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Math – 1 year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Programming – 1 year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Business Classes – 2 to 3 years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Career Emphasis – 1 year</a:t>
            </a:r>
          </a:p>
        </p:txBody>
      </p:sp>
      <p:pic>
        <p:nvPicPr>
          <p:cNvPr id="5" name="Content Placeholder 4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55A5F9D-1C94-43AB-9696-958CACC40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599" y="1513002"/>
            <a:ext cx="4072815" cy="4072815"/>
          </a:xfrm>
          <a:prstGeom prst="rect">
            <a:avLst/>
          </a:prstGeom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5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480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Oval 39">
            <a:extLst>
              <a:ext uri="{FF2B5EF4-FFF2-40B4-BE49-F238E27FC236}">
                <a16:creationId xmlns:a16="http://schemas.microsoft.com/office/drawing/2014/main" id="{70CCC791-94D7-4BB8-9EDF-423CEA1F6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0" name="Rectangle 41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43">
            <a:extLst>
              <a:ext uri="{FF2B5EF4-FFF2-40B4-BE49-F238E27FC236}">
                <a16:creationId xmlns:a16="http://schemas.microsoft.com/office/drawing/2014/main" id="{F73F38E8-7222-498E-8007-9C1339AA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7955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2" name="Freeform: Shape 45">
            <a:extLst>
              <a:ext uri="{FF2B5EF4-FFF2-40B4-BE49-F238E27FC236}">
                <a16:creationId xmlns:a16="http://schemas.microsoft.com/office/drawing/2014/main" id="{22170AF3-61AC-4086-B07D-81FDC0917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929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73" name="Group 47">
            <a:extLst>
              <a:ext uri="{FF2B5EF4-FFF2-40B4-BE49-F238E27FC236}">
                <a16:creationId xmlns:a16="http://schemas.microsoft.com/office/drawing/2014/main" id="{8BA53ACC-5E7A-47CA-AFB6-3EDE695A3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72668" y="1090454"/>
            <a:ext cx="9417090" cy="5182756"/>
            <a:chOff x="1672668" y="1090453"/>
            <a:chExt cx="9465232" cy="523827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BAB6C56-3D38-4923-996E-BD474BBB9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2668" y="1090453"/>
              <a:ext cx="9465232" cy="5238271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49">
              <a:extLst>
                <a:ext uri="{FF2B5EF4-FFF2-40B4-BE49-F238E27FC236}">
                  <a16:creationId xmlns:a16="http://schemas.microsoft.com/office/drawing/2014/main" id="{20CD21DB-082D-417D-A5AB-FC838AF9D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2668" y="1090453"/>
              <a:ext cx="9465232" cy="5238271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>
                  <a:alpha val="9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9FEC7467-3338-4EAE-AC65-071D5C7E3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8" r="1" b="20463"/>
          <a:stretch/>
        </p:blipFill>
        <p:spPr>
          <a:xfrm>
            <a:off x="1280667" y="677668"/>
            <a:ext cx="9630666" cy="54172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5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26883" y="168141"/>
            <a:ext cx="755837" cy="75583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6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26883" y="168141"/>
            <a:ext cx="755837" cy="75583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71834"/>
      </p:ext>
    </p:extLst>
  </p:cSld>
  <p:clrMapOvr>
    <a:masterClrMapping/>
  </p:clrMapOvr>
</p:sld>
</file>

<file path=ppt/theme/theme1.xml><?xml version="1.0" encoding="utf-8"?>
<a:theme xmlns:a="http://schemas.openxmlformats.org/drawingml/2006/main" name="FunkyShapesDarkVTI">
  <a:themeElements>
    <a:clrScheme name="AnalogousFromLightSeedRightStep">
      <a:dk1>
        <a:srgbClr val="000000"/>
      </a:dk1>
      <a:lt1>
        <a:srgbClr val="FFFFFF"/>
      </a:lt1>
      <a:dk2>
        <a:srgbClr val="23393E"/>
      </a:dk2>
      <a:lt2>
        <a:srgbClr val="E8E2E2"/>
      </a:lt2>
      <a:accent1>
        <a:srgbClr val="63ADB3"/>
      </a:accent1>
      <a:accent2>
        <a:srgbClr val="6A9CCF"/>
      </a:accent2>
      <a:accent3>
        <a:srgbClr val="858CD8"/>
      </a:accent3>
      <a:accent4>
        <a:srgbClr val="8B6ACF"/>
      </a:accent4>
      <a:accent5>
        <a:srgbClr val="C385D8"/>
      </a:accent5>
      <a:accent6>
        <a:srgbClr val="CF6ABE"/>
      </a:accent6>
      <a:hlink>
        <a:srgbClr val="AE6F69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132</Words>
  <Application>Microsoft Office PowerPoint</Application>
  <PresentationFormat>Widescreen</PresentationFormat>
  <Paragraphs>42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Source Sans Pro</vt:lpstr>
      <vt:lpstr>FunkyShapesDarkVTI</vt:lpstr>
      <vt:lpstr>Demystifying Computer Majors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Demystifying Computer Majors</dc:title>
  <dc:creator>Anna Carlin</dc:creator>
  <cp:lastModifiedBy>Anna Carlin</cp:lastModifiedBy>
  <cp:revision>9</cp:revision>
  <dcterms:created xsi:type="dcterms:W3CDTF">2021-05-11T23:06:30Z</dcterms:created>
  <dcterms:modified xsi:type="dcterms:W3CDTF">2021-05-12T00:06:45Z</dcterms:modified>
</cp:coreProperties>
</file>